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7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7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2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4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1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5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6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5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7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 </a:t>
            </a:r>
            <a:r>
              <a:rPr lang="ru-RU" sz="2000" i="1" dirty="0" smtClean="0"/>
              <a:t>Раздел «Анатомия» по дисциплине «Биология» </a:t>
            </a:r>
            <a:br>
              <a:rPr lang="ru-RU" sz="2000" i="1" dirty="0" smtClean="0"/>
            </a:br>
            <a:r>
              <a:rPr lang="ru-RU" sz="2000" i="1" dirty="0" smtClean="0"/>
              <a:t> для слушателей подготовительного отделения</a:t>
            </a:r>
            <a:br>
              <a:rPr lang="ru-RU" sz="2000" i="1" dirty="0" smtClean="0"/>
            </a:br>
            <a:r>
              <a:rPr lang="ru-RU" sz="2000" i="1" dirty="0" smtClean="0"/>
              <a:t> всех специальностей, изучающих биологию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b="1" dirty="0" smtClean="0"/>
              <a:t>Рефлексы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3115" y="5044471"/>
            <a:ext cx="9345770" cy="116314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1800" dirty="0" smtClean="0"/>
              <a:t>Выполнил</a:t>
            </a:r>
          </a:p>
          <a:p>
            <a:pPr algn="l"/>
            <a:r>
              <a:rPr lang="ru-RU" sz="1800" dirty="0" smtClean="0"/>
              <a:t>ассистент кафедры довузовской</a:t>
            </a:r>
          </a:p>
          <a:p>
            <a:pPr algn="l"/>
            <a:r>
              <a:rPr lang="ru-RU" sz="1800" dirty="0" smtClean="0"/>
              <a:t>подготовки и профориентации</a:t>
            </a:r>
            <a:r>
              <a:rPr lang="ru-RU" sz="1800" dirty="0"/>
              <a:t>	</a:t>
            </a:r>
            <a:r>
              <a:rPr lang="ru-RU" sz="1800" dirty="0" smtClean="0"/>
              <a:t>					Цурикова </a:t>
            </a:r>
            <a:r>
              <a:rPr lang="ru-RU" sz="1800" dirty="0"/>
              <a:t>Н.В.</a:t>
            </a:r>
          </a:p>
          <a:p>
            <a:pPr algn="l"/>
            <a:r>
              <a:rPr lang="ru-RU" sz="2900" dirty="0" smtClean="0"/>
              <a:t>	</a:t>
            </a:r>
            <a:r>
              <a:rPr lang="ru-RU" sz="1800" dirty="0" smtClean="0"/>
              <a:t>		</a:t>
            </a:r>
          </a:p>
          <a:p>
            <a:pPr algn="l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483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99" y="2747867"/>
            <a:ext cx="7706801" cy="136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6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376" y="0"/>
            <a:ext cx="71412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4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814" y="1535348"/>
            <a:ext cx="7754432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1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79" y="1545466"/>
            <a:ext cx="4714525" cy="306517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33760" y="708339"/>
            <a:ext cx="5960257" cy="5328075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Схема рефлекторной дуги соматического (А) и вегетативного (Б) рефлексов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1 </a:t>
            </a:r>
            <a:r>
              <a:rPr lang="ru-RU" sz="2000" dirty="0"/>
              <a:t>- рецептор; </a:t>
            </a:r>
            <a:endParaRPr lang="ru-RU" sz="2000" dirty="0" smtClean="0"/>
          </a:p>
          <a:p>
            <a:r>
              <a:rPr lang="ru-RU" sz="2000" dirty="0" smtClean="0"/>
              <a:t>2 </a:t>
            </a:r>
            <a:r>
              <a:rPr lang="ru-RU" sz="2000" dirty="0"/>
              <a:t>- чувствительный нейрон; </a:t>
            </a:r>
            <a:endParaRPr lang="ru-RU" sz="2000" dirty="0" smtClean="0"/>
          </a:p>
          <a:p>
            <a:r>
              <a:rPr lang="ru-RU" sz="2000" dirty="0" smtClean="0"/>
              <a:t>3 </a:t>
            </a:r>
            <a:r>
              <a:rPr lang="ru-RU" sz="2000" dirty="0"/>
              <a:t>– тело чувствительного нейрона; </a:t>
            </a:r>
            <a:endParaRPr lang="ru-RU" sz="2000" dirty="0" smtClean="0"/>
          </a:p>
          <a:p>
            <a:r>
              <a:rPr lang="ru-RU" sz="2000" dirty="0" smtClean="0"/>
              <a:t>4 </a:t>
            </a:r>
            <a:r>
              <a:rPr lang="ru-RU" sz="2000" dirty="0"/>
              <a:t>- двигательный нейрон; </a:t>
            </a:r>
            <a:endParaRPr lang="ru-RU" sz="2000" dirty="0" smtClean="0"/>
          </a:p>
          <a:p>
            <a:r>
              <a:rPr lang="ru-RU" sz="2000" dirty="0" smtClean="0"/>
              <a:t>5 </a:t>
            </a:r>
            <a:r>
              <a:rPr lang="ru-RU" sz="2000" dirty="0"/>
              <a:t>- рабочий орган (мышца, железа); </a:t>
            </a:r>
            <a:endParaRPr lang="ru-RU" sz="2000" dirty="0" smtClean="0"/>
          </a:p>
          <a:p>
            <a:r>
              <a:rPr lang="ru-RU" sz="2000" dirty="0" smtClean="0"/>
              <a:t>6 </a:t>
            </a:r>
            <a:r>
              <a:rPr lang="ru-RU" sz="2000" dirty="0"/>
              <a:t>– вставочный нейрон; </a:t>
            </a:r>
            <a:endParaRPr lang="ru-RU" sz="2000" dirty="0" smtClean="0"/>
          </a:p>
          <a:p>
            <a:r>
              <a:rPr lang="ru-RU" sz="2000" dirty="0" smtClean="0"/>
              <a:t>7 </a:t>
            </a:r>
            <a:r>
              <a:rPr lang="ru-RU" sz="2000" dirty="0"/>
              <a:t>– тело двигательного нейрона; </a:t>
            </a:r>
            <a:endParaRPr lang="ru-RU" sz="2000" dirty="0" smtClean="0"/>
          </a:p>
          <a:p>
            <a:r>
              <a:rPr lang="ru-RU" sz="2000" dirty="0" smtClean="0"/>
              <a:t>8 </a:t>
            </a:r>
            <a:r>
              <a:rPr lang="ru-RU" sz="2000" dirty="0"/>
              <a:t>– тело первого двигательного нейрона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9 – белое вещество спинного мозга; </a:t>
            </a:r>
            <a:endParaRPr lang="ru-RU" sz="2000" dirty="0" smtClean="0"/>
          </a:p>
          <a:p>
            <a:r>
              <a:rPr lang="ru-RU" sz="2000" dirty="0" smtClean="0"/>
              <a:t>10 </a:t>
            </a:r>
            <a:r>
              <a:rPr lang="ru-RU" sz="2000" dirty="0"/>
              <a:t>– серое вещество спинного мозга;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- вегетативный узел (место переключения первого двигательного нейрона на второй). </a:t>
            </a:r>
          </a:p>
        </p:txBody>
      </p:sp>
    </p:spTree>
    <p:extLst>
      <p:ext uri="{BB962C8B-B14F-4D97-AF65-F5344CB8AC3E}">
        <p14:creationId xmlns:p14="http://schemas.microsoft.com/office/powerpoint/2010/main" val="221867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944" y="1181629"/>
            <a:ext cx="9517051" cy="350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29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551" y="605307"/>
            <a:ext cx="7154356" cy="55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3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189" y="940158"/>
            <a:ext cx="8103570" cy="49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94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928" y="472539"/>
            <a:ext cx="5029902" cy="1276528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095" y="1867436"/>
            <a:ext cx="6871567" cy="1776235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92" y="4006644"/>
            <a:ext cx="6764770" cy="176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88BE5A-8EBE-42E8-8B0E-3F27C2B068AE}"/>
</file>

<file path=customXml/itemProps2.xml><?xml version="1.0" encoding="utf-8"?>
<ds:datastoreItem xmlns:ds="http://schemas.openxmlformats.org/officeDocument/2006/customXml" ds:itemID="{2A252447-7B74-4680-9B59-945B34743554}"/>
</file>

<file path=customXml/itemProps3.xml><?xml version="1.0" encoding="utf-8"?>
<ds:datastoreItem xmlns:ds="http://schemas.openxmlformats.org/officeDocument/2006/customXml" ds:itemID="{3E2FD28A-03DE-4B6B-8C4F-7FE35B53638C}"/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96</Words>
  <Application>Microsoft Office PowerPoint</Application>
  <PresentationFormat>Широкоэкранный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 Раздел «Анатомия» по дисциплине «Биология»   для слушателей подготовительного отделения  всех специальностей, изучающих биологию   Рефлексы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ЗООЛОГИЯ ПОЗВОНОЧНЫХ    для слушателей подготовительного отделения дневной формы обучения  всех специальностей, изучающих биологию  Систематика Надкласса Рыбы</dc:title>
  <dc:creator>Andrei Tsurykau</dc:creator>
  <cp:lastModifiedBy>Andrei Tsurykau</cp:lastModifiedBy>
  <cp:revision>26</cp:revision>
  <dcterms:created xsi:type="dcterms:W3CDTF">2016-02-19T09:59:52Z</dcterms:created>
  <dcterms:modified xsi:type="dcterms:W3CDTF">2016-05-20T11:16:26Z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